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63" r:id="rId2"/>
    <p:sldId id="264" r:id="rId3"/>
    <p:sldId id="267" r:id="rId4"/>
    <p:sldId id="266" r:id="rId5"/>
    <p:sldId id="265" r:id="rId6"/>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9"/>
    <a:srgbClr val="A7A9AB"/>
    <a:srgbClr val="0095A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1582" autoAdjust="0"/>
  </p:normalViewPr>
  <p:slideViewPr>
    <p:cSldViewPr>
      <p:cViewPr>
        <p:scale>
          <a:sx n="109" d="100"/>
          <a:sy n="109" d="100"/>
        </p:scale>
        <p:origin x="-246" y="-1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886" y="6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19EB4A8-E25E-4620-9748-E7DF3258C896}" type="datetimeFigureOut">
              <a:rPr lang="en-GB" smtClean="0"/>
              <a:t>25/04/2016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A0FC524-05A6-49BF-A3FB-3714C2206BAE}" type="slidenum">
              <a:rPr lang="en-GB" smtClean="0"/>
              <a:t>‹#›</a:t>
            </a:fld>
            <a:endParaRPr lang="en-GB"/>
          </a:p>
        </p:txBody>
      </p:sp>
    </p:spTree>
    <p:extLst>
      <p:ext uri="{BB962C8B-B14F-4D97-AF65-F5344CB8AC3E}">
        <p14:creationId xmlns:p14="http://schemas.microsoft.com/office/powerpoint/2010/main" val="1409849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B965B296-5791-4D81-A2C9-EF13EDFA3A93}" type="datetimeFigureOut">
              <a:rPr lang="en-GB" smtClean="0"/>
              <a:t>25/04/2016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29EF0A9A-5E0C-4695-99DB-DE88BA9D1B4A}" type="slidenum">
              <a:rPr lang="en-GB" smtClean="0"/>
              <a:t>‹#›</a:t>
            </a:fld>
            <a:endParaRPr lang="en-GB"/>
          </a:p>
        </p:txBody>
      </p:sp>
    </p:spTree>
    <p:extLst>
      <p:ext uri="{BB962C8B-B14F-4D97-AF65-F5344CB8AC3E}">
        <p14:creationId xmlns:p14="http://schemas.microsoft.com/office/powerpoint/2010/main" val="35291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EF0A9A-5E0C-4695-99DB-DE88BA9D1B4A}" type="slidenum">
              <a:rPr lang="en-GB" smtClean="0"/>
              <a:t>2</a:t>
            </a:fld>
            <a:endParaRPr lang="en-GB"/>
          </a:p>
        </p:txBody>
      </p:sp>
    </p:spTree>
    <p:extLst>
      <p:ext uri="{BB962C8B-B14F-4D97-AF65-F5344CB8AC3E}">
        <p14:creationId xmlns:p14="http://schemas.microsoft.com/office/powerpoint/2010/main" val="2129723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S Session and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971550"/>
            <a:ext cx="8610600" cy="1524000"/>
          </a:xfrm>
        </p:spPr>
        <p:txBody>
          <a:bodyPr anchor="t">
            <a:normAutofit/>
          </a:bodyPr>
          <a:lstStyle>
            <a:lvl1pPr algn="l">
              <a:defRPr sz="4400" b="1">
                <a:solidFill>
                  <a:srgbClr val="0095D9"/>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228600" y="2800351"/>
            <a:ext cx="8610600" cy="609600"/>
          </a:xfrm>
        </p:spPr>
        <p:txBody>
          <a:bodyPr>
            <a:normAutofit/>
          </a:bodyPr>
          <a:lstStyle>
            <a:lvl1pPr marL="0" indent="0">
              <a:buNone/>
              <a:defRPr sz="3000" b="1">
                <a:solidFill>
                  <a:schemeClr val="bg2"/>
                </a:solidFill>
                <a:latin typeface="+mj-lt"/>
              </a:defRPr>
            </a:lvl1pPr>
          </a:lstStyle>
          <a:p>
            <a:pPr lvl="0"/>
            <a:r>
              <a:rPr lang="en-US" dirty="0" smtClean="0"/>
              <a:t>Click to edit Master text styles</a:t>
            </a:r>
          </a:p>
        </p:txBody>
      </p:sp>
      <p:sp>
        <p:nvSpPr>
          <p:cNvPr id="7" name="TextBox 6"/>
          <p:cNvSpPr txBox="1"/>
          <p:nvPr userDrawn="1"/>
        </p:nvSpPr>
        <p:spPr>
          <a:xfrm>
            <a:off x="259080" y="2495550"/>
            <a:ext cx="3733800" cy="369332"/>
          </a:xfrm>
          <a:prstGeom prst="rect">
            <a:avLst/>
          </a:prstGeom>
          <a:noFill/>
        </p:spPr>
        <p:txBody>
          <a:bodyPr wrap="square" rtlCol="0">
            <a:spAutoFit/>
          </a:bodyPr>
          <a:lstStyle/>
          <a:p>
            <a:r>
              <a:rPr lang="en-GB" dirty="0" smtClean="0">
                <a:solidFill>
                  <a:schemeClr val="tx2"/>
                </a:solidFill>
                <a:latin typeface="Arial Narrow" pitchFamily="34" charset="0"/>
              </a:rPr>
              <a:t>Presenter:</a:t>
            </a:r>
            <a:endParaRPr lang="en-GB" dirty="0">
              <a:solidFill>
                <a:schemeClr val="tx2"/>
              </a:solidFill>
              <a:latin typeface="Arial Narrow" pitchFamily="34" charset="0"/>
            </a:endParaRPr>
          </a:p>
        </p:txBody>
      </p:sp>
      <p:sp>
        <p:nvSpPr>
          <p:cNvPr id="8" name="Content Placeholder 2"/>
          <p:cNvSpPr>
            <a:spLocks noGrp="1"/>
          </p:cNvSpPr>
          <p:nvPr>
            <p:ph idx="10"/>
          </p:nvPr>
        </p:nvSpPr>
        <p:spPr>
          <a:xfrm>
            <a:off x="228600" y="3333750"/>
            <a:ext cx="8610600" cy="304800"/>
          </a:xfrm>
        </p:spPr>
        <p:txBody>
          <a:bodyPr>
            <a:normAutofit/>
          </a:bodyPr>
          <a:lstStyle>
            <a:lvl1pPr marL="0" indent="0">
              <a:buNone/>
              <a:defRPr sz="1800" b="0">
                <a:solidFill>
                  <a:schemeClr val="tx1"/>
                </a:solidFill>
                <a:latin typeface="+mj-lt"/>
              </a:defRPr>
            </a:lvl1pPr>
          </a:lstStyle>
          <a:p>
            <a:pPr lvl="0"/>
            <a:r>
              <a:rPr lang="en-US" dirty="0" smtClean="0"/>
              <a:t>Click to edit Master text styles</a:t>
            </a:r>
          </a:p>
        </p:txBody>
      </p:sp>
      <p:sp>
        <p:nvSpPr>
          <p:cNvPr id="9" name="Content Placeholder 2"/>
          <p:cNvSpPr>
            <a:spLocks noGrp="1"/>
          </p:cNvSpPr>
          <p:nvPr>
            <p:ph idx="11"/>
          </p:nvPr>
        </p:nvSpPr>
        <p:spPr>
          <a:xfrm>
            <a:off x="230505" y="3638550"/>
            <a:ext cx="8610600" cy="304800"/>
          </a:xfrm>
        </p:spPr>
        <p:txBody>
          <a:bodyPr>
            <a:normAutofit/>
          </a:bodyPr>
          <a:lstStyle>
            <a:lvl1pPr marL="0" indent="0" algn="l">
              <a:buNone/>
              <a:defRPr sz="1200" b="0">
                <a:solidFill>
                  <a:schemeClr val="tx1"/>
                </a:solidFill>
                <a:latin typeface="+mj-lt"/>
              </a:defRPr>
            </a:lvl1pPr>
          </a:lstStyle>
          <a:p>
            <a:pPr lvl="0"/>
            <a:r>
              <a:rPr lang="en-US" dirty="0" smtClean="0"/>
              <a:t>Click to edit Master text styles</a:t>
            </a:r>
          </a:p>
        </p:txBody>
      </p:sp>
      <p:pic>
        <p:nvPicPr>
          <p:cNvPr id="1026" name="Picture 2" descr="https://pbs.twimg.com/profile_images/2178033406/WHA_-_logo_cop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590" y="0"/>
            <a:ext cx="11049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585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S - Plain General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33350"/>
            <a:ext cx="8686800" cy="533400"/>
          </a:xfrm>
        </p:spPr>
        <p:txBody>
          <a:bodyPr anchor="t">
            <a:noAutofit/>
          </a:bodyPr>
          <a:lstStyle>
            <a:lvl1pPr algn="l">
              <a:defRPr sz="3000" b="1" cap="none">
                <a:solidFill>
                  <a:schemeClr val="bg1"/>
                </a:solidFill>
              </a:defRPr>
            </a:lvl1pPr>
          </a:lstStyle>
          <a:p>
            <a:r>
              <a:rPr lang="en-US" dirty="0" smtClean="0"/>
              <a:t>Click to edit master title style</a:t>
            </a:r>
            <a:endParaRPr lang="en-GB" dirty="0"/>
          </a:p>
        </p:txBody>
      </p:sp>
      <p:sp>
        <p:nvSpPr>
          <p:cNvPr id="9" name="Text Placeholder 8"/>
          <p:cNvSpPr>
            <a:spLocks noGrp="1"/>
          </p:cNvSpPr>
          <p:nvPr>
            <p:ph type="body" sz="quarter" idx="10"/>
          </p:nvPr>
        </p:nvSpPr>
        <p:spPr>
          <a:xfrm>
            <a:off x="228600" y="895350"/>
            <a:ext cx="8686800" cy="3733800"/>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2" descr="https://pbs.twimg.com/profile_images/2178033406/WHA_-_logo_cop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590" y="0"/>
            <a:ext cx="11049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186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S - Image and Graph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133350"/>
            <a:ext cx="8686800" cy="533400"/>
          </a:xfrm>
        </p:spPr>
        <p:txBody>
          <a:bodyPr anchor="t">
            <a:noAutofit/>
          </a:bodyPr>
          <a:lstStyle>
            <a:lvl1pPr algn="l">
              <a:defRPr sz="3000" b="1" cap="none">
                <a:solidFill>
                  <a:srgbClr val="0095D9"/>
                </a:solidFill>
              </a:defRPr>
            </a:lvl1pPr>
          </a:lstStyle>
          <a:p>
            <a:r>
              <a:rPr lang="en-US" dirty="0" smtClean="0"/>
              <a:t>Click to edit master title style</a:t>
            </a:r>
            <a:endParaRPr lang="en-GB" dirty="0"/>
          </a:p>
        </p:txBody>
      </p:sp>
      <p:sp>
        <p:nvSpPr>
          <p:cNvPr id="9" name="Text Placeholder 8"/>
          <p:cNvSpPr>
            <a:spLocks noGrp="1"/>
          </p:cNvSpPr>
          <p:nvPr>
            <p:ph type="body" sz="quarter" idx="10"/>
          </p:nvPr>
        </p:nvSpPr>
        <p:spPr>
          <a:xfrm>
            <a:off x="228600" y="895350"/>
            <a:ext cx="4343400" cy="3733800"/>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Placeholder 5"/>
          <p:cNvSpPr>
            <a:spLocks noGrp="1"/>
          </p:cNvSpPr>
          <p:nvPr>
            <p:ph sz="quarter" idx="11" hasCustomPrompt="1"/>
          </p:nvPr>
        </p:nvSpPr>
        <p:spPr>
          <a:xfrm>
            <a:off x="4724400" y="895350"/>
            <a:ext cx="4191000" cy="3733800"/>
          </a:xfrm>
        </p:spPr>
        <p:txBody>
          <a:bodyPr>
            <a:normAutofit/>
          </a:bodyPr>
          <a:lstStyle>
            <a:lvl1pPr marL="0" indent="0">
              <a:buNone/>
              <a:defRPr sz="2000" baseline="0"/>
            </a:lvl1pPr>
          </a:lstStyle>
          <a:p>
            <a:pPr lvl="0"/>
            <a:r>
              <a:rPr lang="en-US" dirty="0" smtClean="0"/>
              <a:t>Click icons to insert tables, charts and images</a:t>
            </a:r>
          </a:p>
        </p:txBody>
      </p:sp>
      <p:pic>
        <p:nvPicPr>
          <p:cNvPr id="7" name="Picture 2" descr="https://pbs.twimg.com/profile_images/2178033406/WHA_-_logo_copy.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590" y="0"/>
            <a:ext cx="11049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80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S - Video Slide">
    <p:bg>
      <p:bgPr>
        <a:solidFill>
          <a:schemeClr val="tx1"/>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1" hasCustomPrompt="1"/>
          </p:nvPr>
        </p:nvSpPr>
        <p:spPr>
          <a:xfrm>
            <a:off x="0" y="0"/>
            <a:ext cx="9144000" cy="51435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aseline="0">
                <a:solidFill>
                  <a:schemeClr val="accent5"/>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To insert a video please click on the video reel icon. Then from the video tools, playback tab tick Play full screen options and select automatically from the start: drop down menu. </a:t>
            </a:r>
          </a:p>
        </p:txBody>
      </p:sp>
    </p:spTree>
    <p:extLst>
      <p:ext uri="{BB962C8B-B14F-4D97-AF65-F5344CB8AC3E}">
        <p14:creationId xmlns:p14="http://schemas.microsoft.com/office/powerpoint/2010/main" val="36809580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86991FE-9074-4348-BA3B-34A9EA4B9583}" type="datetimeFigureOut">
              <a:rPr lang="en-GB" smtClean="0"/>
              <a:t>25/04/2016</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E8EE3C-D050-4748-AFC8-B31F0092B45D}" type="slidenum">
              <a:rPr lang="en-GB" smtClean="0"/>
              <a:t>‹#›</a:t>
            </a:fld>
            <a:endParaRPr lang="en-GB"/>
          </a:p>
        </p:txBody>
      </p:sp>
    </p:spTree>
    <p:extLst>
      <p:ext uri="{BB962C8B-B14F-4D97-AF65-F5344CB8AC3E}">
        <p14:creationId xmlns:p14="http://schemas.microsoft.com/office/powerpoint/2010/main" val="202028185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witter.com/RaqPeck" TargetMode="External"/><Relationship Id="rId2" Type="http://schemas.openxmlformats.org/officeDocument/2006/relationships/hyperlink" Target="http://www.infohep.org/Elimination-of-viral-hepatitis-by-2030-is-now-the-goal-advocates-say/page/3049550/"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uk.linkedin.com/in/raquelpec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hashtag/HepC?src=hash"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GB" sz="4000" b="0" dirty="0" smtClean="0">
                <a:hlinkClick r:id="rId2"/>
              </a:rPr>
              <a:t>Eliminating viral </a:t>
            </a:r>
            <a:r>
              <a:rPr lang="en-GB" sz="4000" b="0" dirty="0">
                <a:hlinkClick r:id="rId2"/>
              </a:rPr>
              <a:t>hepatitis by </a:t>
            </a:r>
            <a:r>
              <a:rPr lang="en-GB" sz="4000" b="0" dirty="0" smtClean="0">
                <a:hlinkClick r:id="rId2"/>
              </a:rPr>
              <a:t>2030</a:t>
            </a:r>
            <a:endParaRPr lang="en-GB" sz="4000" b="0" dirty="0"/>
          </a:p>
        </p:txBody>
      </p:sp>
      <p:sp>
        <p:nvSpPr>
          <p:cNvPr id="3" name="Content Placeholder 2"/>
          <p:cNvSpPr>
            <a:spLocks noGrp="1"/>
          </p:cNvSpPr>
          <p:nvPr>
            <p:ph idx="1"/>
          </p:nvPr>
        </p:nvSpPr>
        <p:spPr/>
        <p:txBody>
          <a:bodyPr/>
          <a:lstStyle/>
          <a:p>
            <a:r>
              <a:rPr lang="en-GB" dirty="0" smtClean="0"/>
              <a:t>Raquel Peck</a:t>
            </a:r>
            <a:endParaRPr lang="en-GB" dirty="0"/>
          </a:p>
        </p:txBody>
      </p:sp>
      <p:sp>
        <p:nvSpPr>
          <p:cNvPr id="4" name="Content Placeholder 3"/>
          <p:cNvSpPr>
            <a:spLocks noGrp="1"/>
          </p:cNvSpPr>
          <p:nvPr>
            <p:ph idx="10"/>
          </p:nvPr>
        </p:nvSpPr>
        <p:spPr/>
        <p:txBody>
          <a:bodyPr>
            <a:noAutofit/>
          </a:bodyPr>
          <a:lstStyle/>
          <a:p>
            <a:r>
              <a:rPr lang="en-GB" b="0" dirty="0" smtClean="0">
                <a:solidFill>
                  <a:schemeClr val="tx1"/>
                </a:solidFill>
              </a:rPr>
              <a:t>Chief Executive Officer</a:t>
            </a:r>
            <a:endParaRPr lang="en-GB" b="0" dirty="0">
              <a:solidFill>
                <a:schemeClr val="tx1"/>
              </a:solidFill>
            </a:endParaRPr>
          </a:p>
        </p:txBody>
      </p:sp>
      <p:sp>
        <p:nvSpPr>
          <p:cNvPr id="5" name="Content Placeholder 4"/>
          <p:cNvSpPr>
            <a:spLocks noGrp="1"/>
          </p:cNvSpPr>
          <p:nvPr>
            <p:ph idx="11"/>
          </p:nvPr>
        </p:nvSpPr>
        <p:spPr/>
        <p:txBody>
          <a:bodyPr/>
          <a:lstStyle/>
          <a:p>
            <a:r>
              <a:rPr lang="en-GB" b="0" dirty="0" smtClean="0">
                <a:solidFill>
                  <a:schemeClr val="tx1"/>
                </a:solidFill>
              </a:rPr>
              <a:t>World Hepatitis Alliance </a:t>
            </a:r>
            <a:endParaRPr lang="en-GB" b="0" dirty="0">
              <a:solidFill>
                <a:schemeClr val="tx1"/>
              </a:solidFill>
            </a:endParaRPr>
          </a:p>
        </p:txBody>
      </p:sp>
      <p:sp>
        <p:nvSpPr>
          <p:cNvPr id="6" name="TextBox 5"/>
          <p:cNvSpPr txBox="1"/>
          <p:nvPr/>
        </p:nvSpPr>
        <p:spPr>
          <a:xfrm>
            <a:off x="6629400" y="4458384"/>
            <a:ext cx="1447800" cy="646331"/>
          </a:xfrm>
          <a:prstGeom prst="rect">
            <a:avLst/>
          </a:prstGeom>
          <a:noFill/>
        </p:spPr>
        <p:txBody>
          <a:bodyPr wrap="square" rtlCol="0">
            <a:spAutoFit/>
          </a:bodyPr>
          <a:lstStyle/>
          <a:p>
            <a:r>
              <a:rPr lang="en-US" dirty="0">
                <a:solidFill>
                  <a:schemeClr val="tx1">
                    <a:lumMod val="65000"/>
                    <a:lumOff val="35000"/>
                  </a:schemeClr>
                </a:solidFill>
                <a:hlinkClick r:id="rId3"/>
              </a:rPr>
              <a:t>@RaqPeck</a:t>
            </a:r>
            <a:endParaRPr lang="en-US" dirty="0">
              <a:solidFill>
                <a:schemeClr val="tx1">
                  <a:lumMod val="65000"/>
                  <a:lumOff val="35000"/>
                </a:schemeClr>
              </a:solidFill>
            </a:endParaRPr>
          </a:p>
          <a:p>
            <a:endParaRPr lang="en-US" b="1" dirty="0"/>
          </a:p>
        </p:txBody>
      </p:sp>
      <p:sp>
        <p:nvSpPr>
          <p:cNvPr id="8" name="Rectangle 7"/>
          <p:cNvSpPr/>
          <p:nvPr/>
        </p:nvSpPr>
        <p:spPr>
          <a:xfrm>
            <a:off x="637457" y="4446205"/>
            <a:ext cx="3290003" cy="369332"/>
          </a:xfrm>
          <a:prstGeom prst="rect">
            <a:avLst/>
          </a:prstGeom>
        </p:spPr>
        <p:txBody>
          <a:bodyPr wrap="none">
            <a:spAutoFit/>
          </a:bodyPr>
          <a:lstStyle/>
          <a:p>
            <a:r>
              <a:rPr lang="en-GB" b="1" dirty="0" smtClean="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hlinkClick r:id="rId4" tooltip="View public profile"/>
              </a:rPr>
              <a:t>uk.linkedin.com/in/</a:t>
            </a:r>
            <a:r>
              <a:rPr lang="en-GB" b="1" dirty="0" err="1" smtClean="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hlinkClick r:id="rId4" tooltip="View public profile"/>
              </a:rPr>
              <a:t>raquelpeck</a:t>
            </a:r>
            <a:r>
              <a:rPr lang="en-GB" b="1" dirty="0" smtClean="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hlinkClick r:id="rId4" tooltip="View public profile"/>
              </a:rPr>
              <a:t>/</a:t>
            </a:r>
            <a:r>
              <a:rPr lang="en-GB" dirty="0" smtClean="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dirty="0">
              <a:solidFill>
                <a:srgbClr val="00B0F0"/>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409" y="4446205"/>
            <a:ext cx="369332" cy="369332"/>
          </a:xfrm>
          <a:prstGeom prst="rect">
            <a:avLst/>
          </a:prstGeom>
        </p:spPr>
      </p:pic>
      <p:pic>
        <p:nvPicPr>
          <p:cNvPr id="10" name="Picture 2" descr="https://g.twimg.com/Twitter_logo_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9820" y="4538826"/>
            <a:ext cx="340360" cy="27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8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WHA/EASL joint session</a:t>
            </a:r>
            <a:br>
              <a:rPr lang="en-GB" dirty="0"/>
            </a:br>
            <a:r>
              <a:rPr lang="en-GB" dirty="0" smtClean="0"/>
              <a:t/>
            </a:r>
            <a:br>
              <a:rPr lang="en-GB" dirty="0" smtClean="0"/>
            </a:br>
            <a:endParaRPr lang="en-GB" dirty="0"/>
          </a:p>
        </p:txBody>
      </p:sp>
      <p:sp>
        <p:nvSpPr>
          <p:cNvPr id="3" name="Text Placeholder 2"/>
          <p:cNvSpPr>
            <a:spLocks noGrp="1"/>
          </p:cNvSpPr>
          <p:nvPr>
            <p:ph type="body" sz="quarter" idx="10"/>
          </p:nvPr>
        </p:nvSpPr>
        <p:spPr>
          <a:xfrm>
            <a:off x="228600" y="902624"/>
            <a:ext cx="8077200" cy="3733800"/>
          </a:xfrm>
        </p:spPr>
        <p:txBody>
          <a:bodyPr/>
          <a:lstStyle/>
          <a:p>
            <a:pPr lvl="1">
              <a:buFont typeface="Wingdings" panose="05000000000000000000" pitchFamily="2" charset="2"/>
              <a:buChar char="§"/>
            </a:pPr>
            <a:endParaRPr lang="en-GB" dirty="0" smtClean="0"/>
          </a:p>
          <a:p>
            <a:r>
              <a:rPr lang="en-GB" sz="2000" dirty="0" smtClean="0"/>
              <a:t>Elimination is feasible and achievable by 2030</a:t>
            </a:r>
          </a:p>
          <a:p>
            <a:r>
              <a:rPr lang="en-GB" sz="2000" dirty="0" smtClean="0"/>
              <a:t>National plans still a long way off </a:t>
            </a:r>
          </a:p>
          <a:p>
            <a:r>
              <a:rPr lang="en-GB" sz="2000" dirty="0" smtClean="0"/>
              <a:t>Unified effort is vital to achieve political will </a:t>
            </a:r>
            <a:endParaRPr lang="en-GB" sz="2000" dirty="0"/>
          </a:p>
        </p:txBody>
      </p:sp>
      <p:pic>
        <p:nvPicPr>
          <p:cNvPr id="2050" name="Picture 2" descr="https://pbs.twimg.com/media/Cf_d9IGWEAAa8W7.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92" y="2760899"/>
            <a:ext cx="2830515" cy="2246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pbs.twimg.com/media/Cf_Cby1W8AUb_3k.jpg:lar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97" t="30712" r="10423" b="11703"/>
          <a:stretch/>
        </p:blipFill>
        <p:spPr bwMode="auto">
          <a:xfrm>
            <a:off x="6248400" y="2760900"/>
            <a:ext cx="2819400" cy="224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a:srcRect l="10357" t="40574" r="15416" b="-1067"/>
          <a:stretch/>
        </p:blipFill>
        <p:spPr>
          <a:xfrm>
            <a:off x="2888890" y="2760900"/>
            <a:ext cx="3331327" cy="2246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7847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739267" y="1296475"/>
            <a:ext cx="2602625" cy="360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334000" y="3409950"/>
            <a:ext cx="2819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Regional highlights </a:t>
            </a:r>
            <a:endParaRPr lang="en-GB" dirty="0"/>
          </a:p>
        </p:txBody>
      </p:sp>
      <p:sp>
        <p:nvSpPr>
          <p:cNvPr id="3" name="Text Placeholder 2"/>
          <p:cNvSpPr>
            <a:spLocks noGrp="1"/>
          </p:cNvSpPr>
          <p:nvPr>
            <p:ph type="body" sz="quarter" idx="10"/>
          </p:nvPr>
        </p:nvSpPr>
        <p:spPr>
          <a:xfrm>
            <a:off x="228600" y="895350"/>
            <a:ext cx="4267200" cy="3733800"/>
          </a:xfrm>
        </p:spPr>
        <p:txBody>
          <a:bodyPr/>
          <a:lstStyle/>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8568"/>
            <a:ext cx="9144000" cy="4492206"/>
          </a:xfrm>
          <a:prstGeom prst="rect">
            <a:avLst/>
          </a:prstGeom>
        </p:spPr>
      </p:pic>
      <p:sp>
        <p:nvSpPr>
          <p:cNvPr id="7" name="Rectangle 6"/>
          <p:cNvSpPr/>
          <p:nvPr/>
        </p:nvSpPr>
        <p:spPr>
          <a:xfrm>
            <a:off x="3270612" y="2061536"/>
            <a:ext cx="1987188" cy="357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28565" y="2031837"/>
            <a:ext cx="2155372" cy="430887"/>
          </a:xfrm>
          <a:prstGeom prst="rect">
            <a:avLst/>
          </a:prstGeom>
          <a:noFill/>
        </p:spPr>
        <p:txBody>
          <a:bodyPr wrap="square" rtlCol="0">
            <a:spAutoFit/>
          </a:bodyPr>
          <a:lstStyle/>
          <a:p>
            <a:pPr algn="ctr"/>
            <a:r>
              <a:rPr lang="en-GB" sz="1100" b="1" dirty="0" smtClean="0">
                <a:solidFill>
                  <a:schemeClr val="accent5"/>
                </a:solidFill>
              </a:rPr>
              <a:t>400K people to be treated in Egypt by 2017 </a:t>
            </a:r>
            <a:endParaRPr lang="en-GB" sz="1100" b="1" dirty="0">
              <a:solidFill>
                <a:schemeClr val="accent5"/>
              </a:solidFill>
            </a:endParaRPr>
          </a:p>
        </p:txBody>
      </p:sp>
      <p:grpSp>
        <p:nvGrpSpPr>
          <p:cNvPr id="14" name="Group 13"/>
          <p:cNvGrpSpPr/>
          <p:nvPr/>
        </p:nvGrpSpPr>
        <p:grpSpPr>
          <a:xfrm>
            <a:off x="93710" y="3798572"/>
            <a:ext cx="2645557" cy="463185"/>
            <a:chOff x="3524793" y="4775563"/>
            <a:chExt cx="2551612" cy="304800"/>
          </a:xfrm>
        </p:grpSpPr>
        <p:sp>
          <p:nvSpPr>
            <p:cNvPr id="12" name="Rectangle 11"/>
            <p:cNvSpPr/>
            <p:nvPr/>
          </p:nvSpPr>
          <p:spPr>
            <a:xfrm>
              <a:off x="3581400" y="4775563"/>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524793" y="4775563"/>
              <a:ext cx="2551612" cy="223061"/>
            </a:xfrm>
            <a:prstGeom prst="rect">
              <a:avLst/>
            </a:prstGeom>
            <a:noFill/>
          </p:spPr>
          <p:txBody>
            <a:bodyPr wrap="square" rtlCol="0">
              <a:spAutoFit/>
            </a:bodyPr>
            <a:lstStyle/>
            <a:p>
              <a:pPr algn="ctr"/>
              <a:r>
                <a:rPr lang="en-GB" sz="1100" b="1" dirty="0">
                  <a:solidFill>
                    <a:schemeClr val="accent5"/>
                  </a:solidFill>
                </a:rPr>
                <a:t>85% of the </a:t>
              </a:r>
              <a:r>
                <a:rPr lang="en-GB" sz="1100" b="1" dirty="0">
                  <a:solidFill>
                    <a:schemeClr val="accent5"/>
                  </a:solidFill>
                  <a:hlinkClick r:id="rId3"/>
                </a:rPr>
                <a:t>#</a:t>
              </a:r>
              <a:r>
                <a:rPr lang="en-GB" sz="1100" b="1" dirty="0" err="1">
                  <a:solidFill>
                    <a:schemeClr val="accent5"/>
                  </a:solidFill>
                  <a:hlinkClick r:id="rId3"/>
                </a:rPr>
                <a:t>HepC</a:t>
              </a:r>
              <a:r>
                <a:rPr lang="en-GB" sz="1100" b="1" dirty="0">
                  <a:solidFill>
                    <a:schemeClr val="accent5"/>
                  </a:solidFill>
                </a:rPr>
                <a:t> burden in Latin America is in 8 </a:t>
              </a:r>
              <a:r>
                <a:rPr lang="en-GB" sz="1100" b="1" dirty="0" smtClean="0">
                  <a:solidFill>
                    <a:schemeClr val="accent5"/>
                  </a:solidFill>
                </a:rPr>
                <a:t>counties</a:t>
              </a:r>
              <a:endParaRPr lang="en-GB" sz="1100" b="1" dirty="0">
                <a:solidFill>
                  <a:schemeClr val="accent5"/>
                </a:solidFill>
              </a:endParaRPr>
            </a:p>
          </p:txBody>
        </p:sp>
      </p:grpSp>
      <p:grpSp>
        <p:nvGrpSpPr>
          <p:cNvPr id="15" name="Group 14"/>
          <p:cNvGrpSpPr/>
          <p:nvPr/>
        </p:nvGrpSpPr>
        <p:grpSpPr>
          <a:xfrm>
            <a:off x="5450491" y="2553916"/>
            <a:ext cx="2550509" cy="470755"/>
            <a:chOff x="3581400" y="4775563"/>
            <a:chExt cx="2550509" cy="304800"/>
          </a:xfrm>
        </p:grpSpPr>
        <p:sp>
          <p:nvSpPr>
            <p:cNvPr id="16" name="Rectangle 15"/>
            <p:cNvSpPr/>
            <p:nvPr/>
          </p:nvSpPr>
          <p:spPr>
            <a:xfrm>
              <a:off x="3581400" y="4775563"/>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651339" y="4787658"/>
              <a:ext cx="2480570" cy="278986"/>
            </a:xfrm>
            <a:prstGeom prst="rect">
              <a:avLst/>
            </a:prstGeom>
            <a:noFill/>
          </p:spPr>
          <p:txBody>
            <a:bodyPr wrap="square" rtlCol="0">
              <a:spAutoFit/>
            </a:bodyPr>
            <a:lstStyle/>
            <a:p>
              <a:pPr algn="ctr"/>
              <a:r>
                <a:rPr lang="en-GB" sz="1100" b="1" dirty="0">
                  <a:solidFill>
                    <a:schemeClr val="accent5"/>
                  </a:solidFill>
                </a:rPr>
                <a:t>20,000 </a:t>
              </a:r>
              <a:r>
                <a:rPr lang="en-GB" sz="1100" b="1" dirty="0" smtClean="0">
                  <a:solidFill>
                    <a:schemeClr val="accent5"/>
                  </a:solidFill>
                </a:rPr>
                <a:t>treated in </a:t>
              </a:r>
              <a:r>
                <a:rPr lang="en-GB" sz="1100" b="1" dirty="0">
                  <a:solidFill>
                    <a:schemeClr val="accent5"/>
                  </a:solidFill>
                </a:rPr>
                <a:t>India with </a:t>
              </a:r>
              <a:r>
                <a:rPr lang="en-GB" sz="1100" b="1" dirty="0" smtClean="0">
                  <a:solidFill>
                    <a:schemeClr val="accent5"/>
                  </a:solidFill>
                </a:rPr>
                <a:t>DAAs - </a:t>
              </a:r>
              <a:r>
                <a:rPr lang="en-GB" sz="1100" b="1" dirty="0">
                  <a:solidFill>
                    <a:schemeClr val="accent5"/>
                  </a:solidFill>
                </a:rPr>
                <a:t>need to treat 10 </a:t>
              </a:r>
              <a:r>
                <a:rPr lang="en-GB" sz="1100" b="1" dirty="0" smtClean="0">
                  <a:solidFill>
                    <a:schemeClr val="accent5"/>
                  </a:solidFill>
                </a:rPr>
                <a:t>million</a:t>
              </a:r>
              <a:endParaRPr lang="en-GB" sz="1100" b="1" dirty="0">
                <a:solidFill>
                  <a:schemeClr val="accent5"/>
                </a:solidFill>
              </a:endParaRPr>
            </a:p>
          </p:txBody>
        </p:sp>
      </p:grpSp>
      <p:grpSp>
        <p:nvGrpSpPr>
          <p:cNvPr id="18" name="Group 17"/>
          <p:cNvGrpSpPr/>
          <p:nvPr/>
        </p:nvGrpSpPr>
        <p:grpSpPr>
          <a:xfrm>
            <a:off x="131144" y="2199389"/>
            <a:ext cx="2551612" cy="643268"/>
            <a:chOff x="-2675946" y="5282778"/>
            <a:chExt cx="2572294" cy="445688"/>
          </a:xfrm>
        </p:grpSpPr>
        <p:sp>
          <p:nvSpPr>
            <p:cNvPr id="19" name="Rectangle 18"/>
            <p:cNvSpPr/>
            <p:nvPr/>
          </p:nvSpPr>
          <p:spPr>
            <a:xfrm>
              <a:off x="-2675946" y="5282778"/>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2655264" y="5328356"/>
              <a:ext cx="2551612" cy="400110"/>
            </a:xfrm>
            <a:prstGeom prst="rect">
              <a:avLst/>
            </a:prstGeom>
            <a:noFill/>
          </p:spPr>
          <p:txBody>
            <a:bodyPr wrap="square" rtlCol="0">
              <a:spAutoFit/>
            </a:bodyPr>
            <a:lstStyle/>
            <a:p>
              <a:pPr algn="ctr"/>
              <a:r>
                <a:rPr lang="en-GB" sz="1000" b="1" dirty="0">
                  <a:solidFill>
                    <a:schemeClr val="accent5"/>
                  </a:solidFill>
                </a:rPr>
                <a:t>Rates of birth dose delivery reducing in USA &amp; Mexico!</a:t>
              </a:r>
            </a:p>
          </p:txBody>
        </p:sp>
      </p:grpSp>
      <p:sp>
        <p:nvSpPr>
          <p:cNvPr id="22" name="TextBox 21"/>
          <p:cNvSpPr txBox="1"/>
          <p:nvPr/>
        </p:nvSpPr>
        <p:spPr>
          <a:xfrm>
            <a:off x="3708375" y="3583129"/>
            <a:ext cx="2480570" cy="430886"/>
          </a:xfrm>
          <a:prstGeom prst="rect">
            <a:avLst/>
          </a:prstGeom>
          <a:noFill/>
        </p:spPr>
        <p:txBody>
          <a:bodyPr wrap="square" rtlCol="0">
            <a:spAutoFit/>
          </a:bodyPr>
          <a:lstStyle/>
          <a:p>
            <a:pPr algn="ctr"/>
            <a:r>
              <a:rPr lang="en-GB" sz="1100" b="1" dirty="0">
                <a:solidFill>
                  <a:schemeClr val="accent5"/>
                </a:solidFill>
              </a:rPr>
              <a:t>20,000 </a:t>
            </a:r>
            <a:r>
              <a:rPr lang="en-GB" sz="1100" b="1" dirty="0" smtClean="0">
                <a:solidFill>
                  <a:schemeClr val="accent5"/>
                </a:solidFill>
              </a:rPr>
              <a:t>treated in </a:t>
            </a:r>
            <a:r>
              <a:rPr lang="en-GB" sz="1100" b="1" dirty="0">
                <a:solidFill>
                  <a:schemeClr val="accent5"/>
                </a:solidFill>
              </a:rPr>
              <a:t>India with </a:t>
            </a:r>
            <a:r>
              <a:rPr lang="en-GB" sz="1100" b="1" dirty="0" smtClean="0">
                <a:solidFill>
                  <a:schemeClr val="accent5"/>
                </a:solidFill>
              </a:rPr>
              <a:t>DAAs - </a:t>
            </a:r>
            <a:r>
              <a:rPr lang="en-GB" sz="1100" b="1" dirty="0">
                <a:solidFill>
                  <a:schemeClr val="accent5"/>
                </a:solidFill>
              </a:rPr>
              <a:t>need to treat 10 </a:t>
            </a:r>
            <a:r>
              <a:rPr lang="en-GB" sz="1100" b="1" dirty="0" smtClean="0">
                <a:solidFill>
                  <a:schemeClr val="accent5"/>
                </a:solidFill>
              </a:rPr>
              <a:t>million</a:t>
            </a:r>
            <a:endParaRPr lang="en-GB" sz="1100" b="1" dirty="0">
              <a:solidFill>
                <a:schemeClr val="accent5"/>
              </a:solidFill>
            </a:endParaRPr>
          </a:p>
        </p:txBody>
      </p:sp>
      <p:grpSp>
        <p:nvGrpSpPr>
          <p:cNvPr id="23" name="Group 22"/>
          <p:cNvGrpSpPr/>
          <p:nvPr/>
        </p:nvGrpSpPr>
        <p:grpSpPr>
          <a:xfrm>
            <a:off x="3270612" y="3572068"/>
            <a:ext cx="2550509" cy="470755"/>
            <a:chOff x="3581400" y="4775563"/>
            <a:chExt cx="2550509" cy="304800"/>
          </a:xfrm>
        </p:grpSpPr>
        <p:sp>
          <p:nvSpPr>
            <p:cNvPr id="24" name="Rectangle 23"/>
            <p:cNvSpPr/>
            <p:nvPr/>
          </p:nvSpPr>
          <p:spPr>
            <a:xfrm>
              <a:off x="3581400" y="4775563"/>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651339" y="4787658"/>
              <a:ext cx="2480570" cy="278987"/>
            </a:xfrm>
            <a:prstGeom prst="rect">
              <a:avLst/>
            </a:prstGeom>
            <a:noFill/>
          </p:spPr>
          <p:txBody>
            <a:bodyPr wrap="square" rtlCol="0">
              <a:spAutoFit/>
            </a:bodyPr>
            <a:lstStyle/>
            <a:p>
              <a:pPr algn="ctr"/>
              <a:r>
                <a:rPr lang="en-GB" sz="1100" b="1" dirty="0" smtClean="0">
                  <a:solidFill>
                    <a:schemeClr val="accent5"/>
                  </a:solidFill>
                </a:rPr>
                <a:t>3 countries in Africa have a national hepatitis plan</a:t>
              </a:r>
              <a:endParaRPr lang="en-GB" sz="1100" b="1" dirty="0">
                <a:solidFill>
                  <a:schemeClr val="accent5"/>
                </a:solidFill>
              </a:endParaRPr>
            </a:p>
          </p:txBody>
        </p:sp>
      </p:grpSp>
      <p:sp>
        <p:nvSpPr>
          <p:cNvPr id="34" name="Rectangle 33"/>
          <p:cNvSpPr/>
          <p:nvPr/>
        </p:nvSpPr>
        <p:spPr>
          <a:xfrm>
            <a:off x="3270611" y="1216290"/>
            <a:ext cx="2286830" cy="427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3191008" y="1230066"/>
            <a:ext cx="2286829" cy="430887"/>
          </a:xfrm>
          <a:prstGeom prst="rect">
            <a:avLst/>
          </a:prstGeom>
          <a:noFill/>
        </p:spPr>
        <p:txBody>
          <a:bodyPr wrap="square" rtlCol="0">
            <a:spAutoFit/>
          </a:bodyPr>
          <a:lstStyle/>
          <a:p>
            <a:pPr algn="ctr"/>
            <a:r>
              <a:rPr lang="en-GB" sz="1100" b="1" dirty="0" smtClean="0">
                <a:solidFill>
                  <a:schemeClr val="accent5"/>
                </a:solidFill>
              </a:rPr>
              <a:t>DAAs not reimbursed/available in many EURO countries </a:t>
            </a:r>
            <a:endParaRPr lang="en-GB" sz="1100" b="1" dirty="0">
              <a:solidFill>
                <a:schemeClr val="accent5"/>
              </a:solidFill>
            </a:endParaRPr>
          </a:p>
        </p:txBody>
      </p:sp>
    </p:spTree>
    <p:extLst>
      <p:ext uri="{BB962C8B-B14F-4D97-AF65-F5344CB8AC3E}">
        <p14:creationId xmlns:p14="http://schemas.microsoft.com/office/powerpoint/2010/main" val="2679641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EASL Opening Ceremony </a:t>
            </a:r>
            <a:r>
              <a:rPr lang="en-US" dirty="0"/>
              <a:t/>
            </a:r>
            <a:br>
              <a:rPr lang="en-US" dirty="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71550"/>
            <a:ext cx="3937000" cy="2952750"/>
          </a:xfrm>
          <a:prstGeom prst="rect">
            <a:avLst/>
          </a:prstGeom>
        </p:spPr>
      </p:pic>
      <p:pic>
        <p:nvPicPr>
          <p:cNvPr id="5122" name="Picture 2" descr="https://pbs.twimg.com/media/CgARXa7UsAIx7_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71550"/>
            <a:ext cx="3875461" cy="29582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171950"/>
            <a:ext cx="8371261" cy="738664"/>
          </a:xfrm>
          <a:prstGeom prst="rect">
            <a:avLst/>
          </a:prstGeom>
          <a:noFill/>
        </p:spPr>
        <p:txBody>
          <a:bodyPr wrap="square" rtlCol="0">
            <a:spAutoFit/>
          </a:bodyPr>
          <a:lstStyle/>
          <a:p>
            <a:pPr algn="ctr"/>
            <a:r>
              <a:rPr lang="en-GB" sz="1400" i="1" dirty="0" smtClean="0"/>
              <a:t>“</a:t>
            </a:r>
            <a:r>
              <a:rPr lang="en-GB" sz="1400" i="1" dirty="0"/>
              <a:t>Finding a common cause like elimination that we can all rally round is vitally important. We have so much to do, there are so many competing priorities for governments that our only hope of gathering the political will that we need is if everyone in hepatitis speaks with one voice</a:t>
            </a:r>
            <a:r>
              <a:rPr lang="en-GB" sz="1400" i="1" dirty="0" smtClean="0"/>
              <a:t>.”  - Raquel Peck</a:t>
            </a:r>
            <a:endParaRPr lang="en-GB" sz="1400" i="1" dirty="0"/>
          </a:p>
        </p:txBody>
      </p:sp>
    </p:spTree>
    <p:extLst>
      <p:ext uri="{BB962C8B-B14F-4D97-AF65-F5344CB8AC3E}">
        <p14:creationId xmlns:p14="http://schemas.microsoft.com/office/powerpoint/2010/main" val="244685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91229"/>
            <a:ext cx="5181600" cy="3690899"/>
          </a:xfrm>
          <a:prstGeom prst="rect">
            <a:avLst/>
          </a:prstGeom>
          <a:noFill/>
          <a:ln>
            <a:noFill/>
          </a:ln>
        </p:spPr>
      </p:pic>
      <p:sp>
        <p:nvSpPr>
          <p:cNvPr id="5" name="TextBox 4"/>
          <p:cNvSpPr txBox="1"/>
          <p:nvPr/>
        </p:nvSpPr>
        <p:spPr>
          <a:xfrm>
            <a:off x="1143000" y="4171289"/>
            <a:ext cx="7543800" cy="738664"/>
          </a:xfrm>
          <a:prstGeom prst="rect">
            <a:avLst/>
          </a:prstGeom>
          <a:noFill/>
        </p:spPr>
        <p:txBody>
          <a:bodyPr wrap="square" rtlCol="0">
            <a:spAutoFit/>
          </a:bodyPr>
          <a:lstStyle/>
          <a:p>
            <a:r>
              <a:rPr lang="en-GB" sz="2100" dirty="0" smtClean="0"/>
              <a:t>            A </a:t>
            </a:r>
            <a:r>
              <a:rPr lang="en-GB" sz="2100" dirty="0"/>
              <a:t>movement to eliminate viral hepatitis by </a:t>
            </a:r>
            <a:r>
              <a:rPr lang="en-GB" sz="2100" dirty="0" smtClean="0"/>
              <a:t>2030</a:t>
            </a:r>
          </a:p>
          <a:p>
            <a:r>
              <a:rPr lang="en-GB" sz="2100" dirty="0"/>
              <a:t> </a:t>
            </a:r>
            <a:r>
              <a:rPr lang="en-GB" sz="2100" dirty="0" smtClean="0"/>
              <a:t>                                        #NOhep</a:t>
            </a:r>
            <a:endParaRPr lang="en-GB" sz="2100" dirty="0"/>
          </a:p>
        </p:txBody>
      </p:sp>
      <p:pic>
        <p:nvPicPr>
          <p:cNvPr id="6" name="Picture 2" descr="https://g.twimg.com/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0" y="4645175"/>
            <a:ext cx="216013" cy="17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10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World Hepatitis Summit 2015">
  <a:themeElements>
    <a:clrScheme name="World Hepatitits Summit Colour">
      <a:dk1>
        <a:sysClr val="windowText" lastClr="000000"/>
      </a:dk1>
      <a:lt1>
        <a:srgbClr val="0095D9"/>
      </a:lt1>
      <a:dk2>
        <a:srgbClr val="A7A9AB"/>
      </a:dk2>
      <a:lt2>
        <a:srgbClr val="F36F21"/>
      </a:lt2>
      <a:accent1>
        <a:srgbClr val="0C0C0C"/>
      </a:accent1>
      <a:accent2>
        <a:srgbClr val="0095D9"/>
      </a:accent2>
      <a:accent3>
        <a:srgbClr val="A7A9AB"/>
      </a:accent3>
      <a:accent4>
        <a:srgbClr val="F36F21"/>
      </a:accent4>
      <a:accent5>
        <a:srgbClr val="FFFFFF"/>
      </a:accent5>
      <a:accent6>
        <a:srgbClr val="7F7F7F"/>
      </a:accent6>
      <a:hlink>
        <a:srgbClr val="0095D9"/>
      </a:hlink>
      <a:folHlink>
        <a:srgbClr val="F36F2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422</TotalTime>
  <Words>191</Words>
  <Application>Microsoft Office PowerPoint</Application>
  <PresentationFormat>On-screen Show (16:9)</PresentationFormat>
  <Paragraphs>24</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World Hepatitis Summit 2015</vt:lpstr>
      <vt:lpstr>Eliminating viral hepatitis by 2030</vt:lpstr>
      <vt:lpstr>WHA/EASL joint session  </vt:lpstr>
      <vt:lpstr>Regional highlights </vt:lpstr>
      <vt:lpstr>EASL Opening Ceremony  </vt:lpstr>
      <vt:lpstr>PowerPoint Presentation</vt:lpstr>
    </vt:vector>
  </TitlesOfParts>
  <Company>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Users</dc:creator>
  <cp:lastModifiedBy>User</cp:lastModifiedBy>
  <cp:revision>48</cp:revision>
  <cp:lastPrinted>2015-06-04T08:12:18Z</cp:lastPrinted>
  <dcterms:created xsi:type="dcterms:W3CDTF">2015-05-07T13:32:40Z</dcterms:created>
  <dcterms:modified xsi:type="dcterms:W3CDTF">2016-04-25T18:13:39Z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